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2" r:id="rId2"/>
    <p:sldId id="263" r:id="rId3"/>
    <p:sldId id="264" r:id="rId4"/>
    <p:sldId id="261" r:id="rId5"/>
    <p:sldId id="257" r:id="rId6"/>
    <p:sldId id="258" r:id="rId7"/>
    <p:sldId id="259" r:id="rId8"/>
    <p:sldId id="260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/>
    <p:restoredTop sz="84356"/>
  </p:normalViewPr>
  <p:slideViewPr>
    <p:cSldViewPr snapToGrid="0" snapToObjects="1">
      <p:cViewPr>
        <p:scale>
          <a:sx n="104" d="100"/>
          <a:sy n="104" d="100"/>
        </p:scale>
        <p:origin x="144" y="-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Sheet1!$A$2:$A$4</c:f>
              <c:strCache>
                <c:ptCount val="3"/>
                <c:pt idx="0">
                  <c:v>Researchers</c:v>
                </c:pt>
                <c:pt idx="1">
                  <c:v>Developers</c:v>
                </c:pt>
                <c:pt idx="2">
                  <c:v>Combination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351.0</c:v>
                </c:pt>
                <c:pt idx="1">
                  <c:v>71.0</c:v>
                </c:pt>
                <c:pt idx="2">
                  <c:v>422.0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7771-364D-9413-277916721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096276960"/>
        <c:axId val="2096279280"/>
      </c:barChart>
      <c:catAx>
        <c:axId val="2096276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096279280"/>
        <c:crosses val="autoZero"/>
        <c:auto val="1"/>
        <c:lblAlgn val="ctr"/>
        <c:lblOffset val="100"/>
        <c:noMultiLvlLbl val="0"/>
      </c:catAx>
      <c:valAx>
        <c:axId val="2096279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096276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tx1">
        <a:alpha val="5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Educational Institution</c:v>
                </c:pt>
                <c:pt idx="1">
                  <c:v>National Lab</c:v>
                </c:pt>
                <c:pt idx="2">
                  <c:v>Industry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687.0</c:v>
                </c:pt>
                <c:pt idx="1">
                  <c:v>49.0</c:v>
                </c:pt>
                <c:pt idx="2">
                  <c:v>27.0</c:v>
                </c:pt>
                <c:pt idx="3">
                  <c:v>39.0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7F0-C64F-B32F-FFE211C921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44452256"/>
        <c:axId val="2096492816"/>
      </c:barChart>
      <c:catAx>
        <c:axId val="2044452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096492816"/>
        <c:crosses val="autoZero"/>
        <c:auto val="1"/>
        <c:lblAlgn val="ctr"/>
        <c:lblOffset val="100"/>
        <c:noMultiLvlLbl val="0"/>
      </c:catAx>
      <c:valAx>
        <c:axId val="20964928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044452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tx1">
        <a:alpha val="5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Mathematical and Physical Sciences</c:v>
                </c:pt>
                <c:pt idx="1">
                  <c:v>Biological Sciences</c:v>
                </c:pt>
                <c:pt idx="2">
                  <c:v>Computer and Information Sciences</c:v>
                </c:pt>
                <c:pt idx="3">
                  <c:v>Engineering</c:v>
                </c:pt>
                <c:pt idx="4">
                  <c:v>Medicine</c:v>
                </c:pt>
                <c:pt idx="5">
                  <c:v>Social Sciences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357.0</c:v>
                </c:pt>
                <c:pt idx="1">
                  <c:v>266.0</c:v>
                </c:pt>
                <c:pt idx="2">
                  <c:v>206.0</c:v>
                </c:pt>
                <c:pt idx="3">
                  <c:v>167.0</c:v>
                </c:pt>
                <c:pt idx="4">
                  <c:v>101.0</c:v>
                </c:pt>
                <c:pt idx="5">
                  <c:v>76.0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61D-BA4E-B2FA-A05834B307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96514512"/>
        <c:axId val="2096516832"/>
      </c:barChart>
      <c:catAx>
        <c:axId val="2096514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800" b="1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096516832"/>
        <c:crosses val="autoZero"/>
        <c:auto val="1"/>
        <c:lblAlgn val="ctr"/>
        <c:lblOffset val="100"/>
        <c:noMultiLvlLbl val="0"/>
      </c:catAx>
      <c:valAx>
        <c:axId val="2096516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096514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tx1">
        <a:alpha val="5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18-24</c:v>
                </c:pt>
                <c:pt idx="1">
                  <c:v>25-34</c:v>
                </c:pt>
                <c:pt idx="2">
                  <c:v>35-44</c:v>
                </c:pt>
                <c:pt idx="3">
                  <c:v>45-54</c:v>
                </c:pt>
                <c:pt idx="4">
                  <c:v>55-64</c:v>
                </c:pt>
                <c:pt idx="5">
                  <c:v>65-74</c:v>
                </c:pt>
                <c:pt idx="6">
                  <c:v>75-84</c:v>
                </c:pt>
                <c:pt idx="7">
                  <c:v>85+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9.0</c:v>
                </c:pt>
                <c:pt idx="1">
                  <c:v>119.0</c:v>
                </c:pt>
                <c:pt idx="2">
                  <c:v>270.0</c:v>
                </c:pt>
                <c:pt idx="3">
                  <c:v>199.0</c:v>
                </c:pt>
                <c:pt idx="4">
                  <c:v>145.0</c:v>
                </c:pt>
                <c:pt idx="5">
                  <c:v>43.0</c:v>
                </c:pt>
                <c:pt idx="6">
                  <c:v>8.0</c:v>
                </c:pt>
                <c:pt idx="7">
                  <c:v>1.0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9BB-7D4A-85FC-606E0E7818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96538336"/>
        <c:axId val="2096540656"/>
      </c:barChart>
      <c:catAx>
        <c:axId val="2096538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800" b="1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096540656"/>
        <c:crosses val="autoZero"/>
        <c:auto val="1"/>
        <c:lblAlgn val="ctr"/>
        <c:lblOffset val="100"/>
        <c:noMultiLvlLbl val="0"/>
      </c:catAx>
      <c:valAx>
        <c:axId val="2096540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096538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tx1">
        <a:alpha val="5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Male</c:v>
                </c:pt>
                <c:pt idx="1">
                  <c:v>Female</c:v>
                </c:pt>
                <c:pt idx="2">
                  <c:v>Other</c:v>
                </c:pt>
                <c:pt idx="3">
                  <c:v>No Answer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568.0</c:v>
                </c:pt>
                <c:pt idx="1">
                  <c:v>199.0</c:v>
                </c:pt>
                <c:pt idx="2">
                  <c:v>4.0</c:v>
                </c:pt>
                <c:pt idx="3">
                  <c:v>25.0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3D7-7A41-B8CF-F43FFD55DD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27636576"/>
        <c:axId val="2131300864"/>
      </c:barChart>
      <c:catAx>
        <c:axId val="1927636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2131300864"/>
        <c:crosses val="autoZero"/>
        <c:auto val="1"/>
        <c:lblAlgn val="ctr"/>
        <c:lblOffset val="100"/>
        <c:noMultiLvlLbl val="0"/>
      </c:catAx>
      <c:valAx>
        <c:axId val="2131300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927636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tx1">
        <a:alpha val="5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983846-A103-BA49-AE04-0A6663B6ADAA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9F3428-1FBC-644B-BA35-AFDF840FA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3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One major goal of our year-long conceptualization is to understand the diverse challenges and barriers that researchers face when developing software.</a:t>
            </a:r>
          </a:p>
          <a:p>
            <a:pPr marL="171450" indent="-171450">
              <a:buFontTx/>
              <a:buChar char="-"/>
            </a:pPr>
            <a:r>
              <a:rPr lang="en-US" dirty="0"/>
              <a:t>Get more input that we could gather from our </a:t>
            </a:r>
            <a:r>
              <a:rPr lang="en-US" dirty="0" err="1"/>
              <a:t>i</a:t>
            </a:r>
            <a:r>
              <a:rPr lang="en-US"/>
              <a:t>—person workshops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better understand these challenges, we are currently in the midst of running a large scale survey aimed at researchers who develop or use software, software engineers in academia, government, and other research focused institutes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Hopefully some (or most) of you have taken the survey. If not, I will provide a link at the end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Today, I just want to update you briefly on our current status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CE16-DC19-4AA5-8E25-428B2EE9F7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119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Type of respondent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Researcher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Developer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Type of institution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The Professional Title of the respondents was overwhelmingly “Faculty” (513 responses)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Discipline of research performed (not unique)</a:t>
            </a:r>
          </a:p>
          <a:p>
            <a:pPr marL="171450" lvl="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CE16-DC19-4AA5-8E25-428B2EE9F7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957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haven’t taken the survey, please do. Also, please help us distribute it </a:t>
            </a:r>
            <a:r>
              <a:rPr lang="en-US"/>
              <a:t>more widely.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CE16-DC19-4AA5-8E25-428B2EE9F75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0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I’m an institutional ethnographer</a:t>
            </a:r>
            <a:r>
              <a:rPr lang="en-US" baseline="0" dirty="0" smtClean="0"/>
              <a:t> </a:t>
            </a:r>
            <a:r>
              <a:rPr lang="mr-IN" baseline="0" dirty="0" smtClean="0"/>
              <a:t>…</a:t>
            </a:r>
            <a:r>
              <a:rPr lang="en-US" baseline="0" dirty="0" smtClean="0"/>
              <a:t>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I’ll say a few words about</a:t>
            </a:r>
            <a:r>
              <a:rPr lang="en-US" baseline="0" dirty="0" smtClean="0"/>
              <a:t> the conceptual framing of this work and then what it will hopefully contribute to URSSI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9F3428-1FBC-644B-BA35-AFDF840FA4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253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brief note about </a:t>
            </a:r>
            <a:r>
              <a:rPr lang="en-US" dirty="0" err="1" smtClean="0"/>
              <a:t>insitutions</a:t>
            </a:r>
            <a:r>
              <a:rPr lang="en-US" dirty="0" smtClean="0"/>
              <a:t> and institutes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An </a:t>
            </a:r>
            <a:r>
              <a:rPr lang="en-US" b="1" dirty="0" smtClean="0"/>
              <a:t>institution</a:t>
            </a:r>
            <a:r>
              <a:rPr lang="en-US" b="1" baseline="0" dirty="0" smtClean="0"/>
              <a:t> is </a:t>
            </a:r>
            <a:r>
              <a:rPr lang="en-US" dirty="0" smtClean="0"/>
              <a:t>the set of material practices and symbolic systems including assumptions, values, and beliefs by which individuals or groups of </a:t>
            </a:r>
            <a:r>
              <a:rPr lang="en-US" dirty="0" err="1" smtClean="0"/>
              <a:t>individudals</a:t>
            </a:r>
            <a:r>
              <a:rPr lang="en-US" dirty="0" smtClean="0"/>
              <a:t> use to provide meaning to their daily activity, organize activities, and reproduce or replicate those activities over time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9F3428-1FBC-644B-BA35-AFDF840FA4C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478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institutional</a:t>
            </a:r>
            <a:r>
              <a:rPr lang="en-US" baseline="0" dirty="0" smtClean="0"/>
              <a:t> forms are not the same</a:t>
            </a:r>
            <a:r>
              <a:rPr lang="mr-IN" baseline="0" dirty="0" smtClean="0"/>
              <a:t>…</a:t>
            </a:r>
            <a:r>
              <a:rPr lang="en-US" baseline="0" dirty="0" smtClean="0"/>
              <a:t> one way to differentiate these is along temporal lines</a:t>
            </a:r>
            <a:r>
              <a:rPr lang="mr-IN" baseline="0" dirty="0" smtClean="0"/>
              <a:t>…</a:t>
            </a:r>
            <a:r>
              <a:rPr lang="en-US" baseline="0" dirty="0" smtClean="0"/>
              <a:t> In particular I like James </a:t>
            </a:r>
            <a:r>
              <a:rPr lang="en-US" baseline="0" dirty="0" err="1" smtClean="0"/>
              <a:t>Carse’s</a:t>
            </a:r>
            <a:r>
              <a:rPr lang="en-US" baseline="0" dirty="0" smtClean="0"/>
              <a:t> work on </a:t>
            </a:r>
            <a:r>
              <a:rPr lang="mr-IN" baseline="0" dirty="0" smtClean="0"/>
              <a:t>…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9F3428-1FBC-644B-BA35-AFDF840FA4C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52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FBE013-0FA7-A24A-8941-EB8517351F7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03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0B763-3BC5-204C-A709-8B3600C6452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C03A91-C33F-1545-9CF5-18BD9BB11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chart" Target="../charts/chart1.xml"/><Relationship Id="rId5" Type="http://schemas.openxmlformats.org/officeDocument/2006/relationships/chart" Target="../charts/chart2.xml"/><Relationship Id="rId6" Type="http://schemas.openxmlformats.org/officeDocument/2006/relationships/chart" Target="../charts/chart3.xml"/><Relationship Id="rId7" Type="http://schemas.openxmlformats.org/officeDocument/2006/relationships/chart" Target="../charts/chart4.xml"/><Relationship Id="rId8" Type="http://schemas.openxmlformats.org/officeDocument/2006/relationships/chart" Target="../charts/chart5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BD6EA88-866D-1746-9AD0-0ECBAFAE7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CE6F-D9CB-4ADC-ABE9-3EADDBF4F4B5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D62452D-E9C3-3949-B05C-6E119EEFB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330" y="0"/>
            <a:ext cx="1027334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831D581-A862-D74C-95AD-A4EEC1831384}"/>
              </a:ext>
            </a:extLst>
          </p:cNvPr>
          <p:cNvSpPr txBox="1"/>
          <p:nvPr/>
        </p:nvSpPr>
        <p:spPr>
          <a:xfrm>
            <a:off x="1359381" y="3429000"/>
            <a:ext cx="49291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URSSI Conceptualization Survey</a:t>
            </a:r>
          </a:p>
        </p:txBody>
      </p:sp>
    </p:spTree>
    <p:extLst>
      <p:ext uri="{BB962C8B-B14F-4D97-AF65-F5344CB8AC3E}">
        <p14:creationId xmlns:p14="http://schemas.microsoft.com/office/powerpoint/2010/main" val="92762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524000" y="0"/>
            <a:ext cx="9144000" cy="836712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 err="1">
                <a:solidFill>
                  <a:prstClr val="white"/>
                </a:solidFill>
                <a:latin typeface="Calibri"/>
              </a:rPr>
              <a:t>Conceptualization</a:t>
            </a:r>
            <a:endParaRPr lang="de-DE" sz="36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sp>
        <p:nvSpPr>
          <p:cNvPr id="12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sp>
        <p:nvSpPr>
          <p:cNvPr id="17" name="Inhaltsplatzhalter 7"/>
          <p:cNvSpPr txBox="1">
            <a:spLocks/>
          </p:cNvSpPr>
          <p:nvPr/>
        </p:nvSpPr>
        <p:spPr>
          <a:xfrm>
            <a:off x="1631504" y="836712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Workshops</a:t>
            </a:r>
          </a:p>
          <a:p>
            <a:pPr marL="914400" lvl="1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First workshop took place in April in Berkeley</a:t>
            </a:r>
          </a:p>
          <a:p>
            <a:pPr marL="914400" lvl="1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Next workshop takes place now</a:t>
            </a:r>
          </a:p>
          <a:p>
            <a:pPr marL="914400" lvl="1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Software credit workshop</a:t>
            </a:r>
          </a:p>
          <a:p>
            <a:pPr marL="914400" lvl="1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Incubator workshop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Survey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Ethnographic </a:t>
            </a:r>
            <a:r>
              <a:rPr lang="en-US" sz="3200" dirty="0"/>
              <a:t>studies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Mission and vision working group</a:t>
            </a:r>
          </a:p>
          <a:p>
            <a:pPr>
              <a:spcBef>
                <a:spcPct val="20000"/>
              </a:spcBef>
              <a:tabLst>
                <a:tab pos="222250" algn="l"/>
              </a:tabLst>
              <a:defRPr/>
            </a:pPr>
            <a:endParaRPr lang="en-US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>
              <a:spcBef>
                <a:spcPct val="20000"/>
              </a:spcBef>
              <a:tabLst>
                <a:tab pos="222250" algn="l"/>
              </a:tabLst>
              <a:defRPr/>
            </a:pPr>
            <a:endParaRPr lang="en-US" sz="3200" dirty="0"/>
          </a:p>
        </p:txBody>
      </p:sp>
      <p:pic>
        <p:nvPicPr>
          <p:cNvPr id="9" name="Picture 8" descr="URSSI-TRANS-CROPP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062" y="6323471"/>
            <a:ext cx="1983336" cy="52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24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524000" y="0"/>
            <a:ext cx="9144000" cy="836712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solidFill>
                  <a:prstClr val="white"/>
                </a:solidFill>
                <a:latin typeface="Calibri"/>
              </a:rPr>
              <a:t>H</a:t>
            </a:r>
            <a:r>
              <a:rPr lang="en-US" sz="3600" dirty="0">
                <a:solidFill>
                  <a:prstClr val="white"/>
                </a:solidFill>
                <a:latin typeface="Calibri"/>
              </a:rPr>
              <a:t>o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w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to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C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onnect</a:t>
            </a:r>
            <a:endParaRPr lang="de-DE" sz="36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sp>
        <p:nvSpPr>
          <p:cNvPr id="12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pic>
        <p:nvPicPr>
          <p:cNvPr id="9" name="Picture 8" descr="URSSI-TRANS-CROPP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062" y="6323471"/>
            <a:ext cx="1983336" cy="522262"/>
          </a:xfrm>
          <a:prstGeom prst="rect">
            <a:avLst/>
          </a:prstGeom>
        </p:spPr>
      </p:pic>
      <p:sp>
        <p:nvSpPr>
          <p:cNvPr id="7" name="Inhaltsplatzhalter 7"/>
          <p:cNvSpPr txBox="1">
            <a:spLocks/>
          </p:cNvSpPr>
          <p:nvPr/>
        </p:nvSpPr>
        <p:spPr>
          <a:xfrm>
            <a:off x="1631504" y="836712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Website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  <a:endParaRPr lang="en-US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>
              <a:spcBef>
                <a:spcPct val="20000"/>
              </a:spcBef>
              <a:tabLst>
                <a:tab pos="222250" algn="l"/>
              </a:tabLst>
              <a:defRPr/>
            </a:pPr>
            <a:endParaRPr lang="en-US" sz="3200" dirty="0"/>
          </a:p>
        </p:txBody>
      </p:sp>
      <p:pic>
        <p:nvPicPr>
          <p:cNvPr id="2" name="Picture 1" descr="Screen Shot 2018-07-24 at 6.25.58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301" y="1598687"/>
            <a:ext cx="9144000" cy="432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52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524000" y="0"/>
            <a:ext cx="9144000" cy="836712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solidFill>
                  <a:prstClr val="white"/>
                </a:solidFill>
                <a:latin typeface="Calibri"/>
              </a:rPr>
              <a:t>H</a:t>
            </a:r>
            <a:r>
              <a:rPr lang="en-US" sz="3600" dirty="0">
                <a:solidFill>
                  <a:prstClr val="white"/>
                </a:solidFill>
                <a:latin typeface="Calibri"/>
              </a:rPr>
              <a:t>o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w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to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C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onnect</a:t>
            </a:r>
            <a:endParaRPr lang="de-DE" sz="36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sp>
        <p:nvSpPr>
          <p:cNvPr id="12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pic>
        <p:nvPicPr>
          <p:cNvPr id="9" name="Picture 8" descr="URSSI-TRANS-CROPP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062" y="6323471"/>
            <a:ext cx="1983336" cy="522262"/>
          </a:xfrm>
          <a:prstGeom prst="rect">
            <a:avLst/>
          </a:prstGeom>
        </p:spPr>
      </p:pic>
      <p:sp>
        <p:nvSpPr>
          <p:cNvPr id="7" name="Inhaltsplatzhalter 7"/>
          <p:cNvSpPr txBox="1">
            <a:spLocks/>
          </p:cNvSpPr>
          <p:nvPr/>
        </p:nvSpPr>
        <p:spPr>
          <a:xfrm>
            <a:off x="1631504" y="836712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Website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  <a:endParaRPr lang="en-US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Materials</a:t>
            </a:r>
            <a:r>
              <a:rPr lang="fi-FI" sz="3200" dirty="0"/>
              <a:t> https</a:t>
            </a:r>
            <a:r>
              <a:rPr lang="fi-FI" sz="3200" dirty="0"/>
              <a:t>://github.com/si2-urssi </a:t>
            </a:r>
            <a:endParaRPr lang="en-US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>
              <a:spcBef>
                <a:spcPct val="20000"/>
              </a:spcBef>
              <a:tabLst>
                <a:tab pos="222250" algn="l"/>
              </a:tabLst>
              <a:defRPr/>
            </a:pPr>
            <a:endParaRPr lang="en-US" sz="3200" dirty="0"/>
          </a:p>
        </p:txBody>
      </p:sp>
      <p:pic>
        <p:nvPicPr>
          <p:cNvPr id="4" name="Picture 3" descr="Screen Shot 2018-07-24 at 6.31.12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544" y="2375820"/>
            <a:ext cx="5982519" cy="444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1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524000" y="0"/>
            <a:ext cx="9144000" cy="836712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solidFill>
                  <a:prstClr val="white"/>
                </a:solidFill>
                <a:latin typeface="Calibri"/>
              </a:rPr>
              <a:t>H</a:t>
            </a:r>
            <a:r>
              <a:rPr lang="en-US" sz="3600" dirty="0">
                <a:solidFill>
                  <a:prstClr val="white"/>
                </a:solidFill>
                <a:latin typeface="Calibri"/>
              </a:rPr>
              <a:t>o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w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to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C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onnect</a:t>
            </a:r>
            <a:endParaRPr lang="de-DE" sz="36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sp>
        <p:nvSpPr>
          <p:cNvPr id="12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pic>
        <p:nvPicPr>
          <p:cNvPr id="9" name="Picture 8" descr="URSSI-TRANS-CROPP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062" y="6323471"/>
            <a:ext cx="1983336" cy="522262"/>
          </a:xfrm>
          <a:prstGeom prst="rect">
            <a:avLst/>
          </a:prstGeom>
        </p:spPr>
      </p:pic>
      <p:sp>
        <p:nvSpPr>
          <p:cNvPr id="7" name="Inhaltsplatzhalter 7"/>
          <p:cNvSpPr txBox="1">
            <a:spLocks/>
          </p:cNvSpPr>
          <p:nvPr/>
        </p:nvSpPr>
        <p:spPr>
          <a:xfrm>
            <a:off x="1631504" y="836712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Website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Materials</a:t>
            </a:r>
            <a:r>
              <a:rPr lang="fi-FI" sz="3200" dirty="0"/>
              <a:t> https://github.com/si2-urssi</a:t>
            </a:r>
            <a:endParaRPr lang="fi-FI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Blog</a:t>
            </a:r>
            <a:r>
              <a:rPr lang="fi-FI" sz="3200" dirty="0"/>
              <a:t> </a:t>
            </a:r>
            <a:r>
              <a:rPr lang="fi-FI" sz="3200" dirty="0" err="1"/>
              <a:t>posts</a:t>
            </a:r>
            <a:r>
              <a:rPr lang="fi-FI" sz="3200" dirty="0"/>
              <a:t> </a:t>
            </a:r>
            <a:r>
              <a:rPr lang="de-DE" sz="3200" dirty="0"/>
              <a:t>http://</a:t>
            </a:r>
            <a:r>
              <a:rPr lang="de-DE" sz="3200" dirty="0" err="1"/>
              <a:t>urssi.us</a:t>
            </a:r>
            <a:r>
              <a:rPr lang="de-DE" sz="3200" dirty="0"/>
              <a:t>/</a:t>
            </a:r>
            <a:r>
              <a:rPr lang="de-DE" sz="3200" dirty="0" err="1"/>
              <a:t>blog</a:t>
            </a:r>
            <a:r>
              <a:rPr lang="de-DE" sz="3200" dirty="0"/>
              <a:t>/</a:t>
            </a:r>
            <a:endParaRPr lang="en-US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>
              <a:spcBef>
                <a:spcPct val="20000"/>
              </a:spcBef>
              <a:tabLst>
                <a:tab pos="222250" algn="l"/>
              </a:tabLst>
              <a:defRPr/>
            </a:pPr>
            <a:endParaRPr lang="en-US" sz="3200" dirty="0"/>
          </a:p>
        </p:txBody>
      </p:sp>
      <p:pic>
        <p:nvPicPr>
          <p:cNvPr id="2" name="Picture 1" descr="Screen Shot 2018-07-24 at 6.23.22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505" y="2621722"/>
            <a:ext cx="6594143" cy="362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6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524000" y="0"/>
            <a:ext cx="9144000" cy="836712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solidFill>
                  <a:prstClr val="white"/>
                </a:solidFill>
                <a:latin typeface="Calibri"/>
              </a:rPr>
              <a:t>H</a:t>
            </a:r>
            <a:r>
              <a:rPr lang="en-US" sz="3600" dirty="0">
                <a:solidFill>
                  <a:prstClr val="white"/>
                </a:solidFill>
                <a:latin typeface="Calibri"/>
              </a:rPr>
              <a:t>o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w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to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C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onnect</a:t>
            </a:r>
            <a:endParaRPr lang="de-DE" sz="36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sp>
        <p:nvSpPr>
          <p:cNvPr id="12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pic>
        <p:nvPicPr>
          <p:cNvPr id="9" name="Picture 8" descr="URSSI-TRANS-CROPP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062" y="6323471"/>
            <a:ext cx="1983336" cy="522262"/>
          </a:xfrm>
          <a:prstGeom prst="rect">
            <a:avLst/>
          </a:prstGeom>
        </p:spPr>
      </p:pic>
      <p:sp>
        <p:nvSpPr>
          <p:cNvPr id="7" name="Inhaltsplatzhalter 7"/>
          <p:cNvSpPr txBox="1">
            <a:spLocks/>
          </p:cNvSpPr>
          <p:nvPr/>
        </p:nvSpPr>
        <p:spPr>
          <a:xfrm>
            <a:off x="1631504" y="836712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Website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Materials</a:t>
            </a:r>
            <a:r>
              <a:rPr lang="fi-FI" sz="3200" dirty="0"/>
              <a:t> https://github.com/si2-</a:t>
            </a:r>
            <a:r>
              <a:rPr lang="fi-FI" sz="3200" dirty="0"/>
              <a:t>urssi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Blog</a:t>
            </a:r>
            <a:r>
              <a:rPr lang="fi-FI" sz="3200" dirty="0"/>
              <a:t> </a:t>
            </a:r>
            <a:r>
              <a:rPr lang="fi-FI" sz="3200" dirty="0" err="1"/>
              <a:t>posts</a:t>
            </a:r>
            <a:r>
              <a:rPr lang="fi-FI" sz="3200" dirty="0"/>
              <a:t> </a:t>
            </a:r>
            <a:r>
              <a:rPr lang="de-DE" sz="3200" dirty="0"/>
              <a:t>http://</a:t>
            </a:r>
            <a:r>
              <a:rPr lang="de-DE" sz="3200" dirty="0" err="1"/>
              <a:t>urssi.us</a:t>
            </a:r>
            <a:r>
              <a:rPr lang="de-DE" sz="3200" dirty="0"/>
              <a:t>/</a:t>
            </a:r>
            <a:r>
              <a:rPr lang="de-DE" sz="3200" dirty="0" err="1"/>
              <a:t>blog</a:t>
            </a:r>
            <a:r>
              <a:rPr lang="de-DE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de-DE" sz="3200" dirty="0"/>
              <a:t>Mailing </a:t>
            </a:r>
            <a:r>
              <a:rPr lang="de-DE" sz="3200" dirty="0" err="1"/>
              <a:t>list</a:t>
            </a:r>
            <a:r>
              <a:rPr lang="de-DE" sz="3200" dirty="0"/>
              <a:t>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>
              <a:spcBef>
                <a:spcPct val="20000"/>
              </a:spcBef>
              <a:tabLst>
                <a:tab pos="222250" algn="l"/>
              </a:tabLst>
              <a:defRPr/>
            </a:pPr>
            <a:endParaRPr lang="en-US" sz="3200" dirty="0"/>
          </a:p>
        </p:txBody>
      </p:sp>
      <p:pic>
        <p:nvPicPr>
          <p:cNvPr id="3" name="Picture 2" descr="Screen Shot 2018-07-24 at 6.27.39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14" y="3349160"/>
            <a:ext cx="6456839" cy="314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11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524000" y="0"/>
            <a:ext cx="9144000" cy="836712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solidFill>
                  <a:prstClr val="white"/>
                </a:solidFill>
                <a:latin typeface="Calibri"/>
              </a:rPr>
              <a:t>H</a:t>
            </a:r>
            <a:r>
              <a:rPr lang="en-US" sz="3600" dirty="0">
                <a:solidFill>
                  <a:prstClr val="white"/>
                </a:solidFill>
                <a:latin typeface="Calibri"/>
              </a:rPr>
              <a:t>o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w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to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C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onnect</a:t>
            </a:r>
            <a:endParaRPr lang="de-DE" sz="36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sp>
        <p:nvSpPr>
          <p:cNvPr id="12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pic>
        <p:nvPicPr>
          <p:cNvPr id="9" name="Picture 8" descr="URSSI-TRANS-CROPP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062" y="6323471"/>
            <a:ext cx="1983336" cy="522262"/>
          </a:xfrm>
          <a:prstGeom prst="rect">
            <a:avLst/>
          </a:prstGeom>
        </p:spPr>
      </p:pic>
      <p:sp>
        <p:nvSpPr>
          <p:cNvPr id="7" name="Inhaltsplatzhalter 7"/>
          <p:cNvSpPr txBox="1">
            <a:spLocks/>
          </p:cNvSpPr>
          <p:nvPr/>
        </p:nvSpPr>
        <p:spPr>
          <a:xfrm>
            <a:off x="1631504" y="836712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Website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Materials</a:t>
            </a:r>
            <a:r>
              <a:rPr lang="fi-FI" sz="3200" dirty="0"/>
              <a:t> https://github.com/si2-</a:t>
            </a:r>
            <a:r>
              <a:rPr lang="fi-FI" sz="3200" dirty="0"/>
              <a:t>urssi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Blog</a:t>
            </a:r>
            <a:r>
              <a:rPr lang="fi-FI" sz="3200" dirty="0"/>
              <a:t> </a:t>
            </a:r>
            <a:r>
              <a:rPr lang="fi-FI" sz="3200" dirty="0" err="1"/>
              <a:t>posts</a:t>
            </a:r>
            <a:r>
              <a:rPr lang="fi-FI" sz="3200" dirty="0"/>
              <a:t> </a:t>
            </a:r>
            <a:r>
              <a:rPr lang="de-DE" sz="3200" dirty="0"/>
              <a:t>http://</a:t>
            </a:r>
            <a:r>
              <a:rPr lang="de-DE" sz="3200" dirty="0" err="1"/>
              <a:t>urssi.us</a:t>
            </a:r>
            <a:r>
              <a:rPr lang="de-DE" sz="3200" dirty="0"/>
              <a:t>/</a:t>
            </a:r>
            <a:r>
              <a:rPr lang="de-DE" sz="3200" dirty="0" err="1"/>
              <a:t>blog</a:t>
            </a:r>
            <a:r>
              <a:rPr lang="de-DE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de-DE" sz="3200" dirty="0"/>
              <a:t>Mailing </a:t>
            </a:r>
            <a:r>
              <a:rPr lang="de-DE" sz="3200" dirty="0" err="1"/>
              <a:t>list</a:t>
            </a:r>
            <a:r>
              <a:rPr lang="de-DE" sz="3200" dirty="0"/>
              <a:t>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Discuss</a:t>
            </a:r>
            <a:r>
              <a:rPr lang="fi-FI" sz="3200" dirty="0"/>
              <a:t> </a:t>
            </a:r>
            <a:r>
              <a:rPr lang="fi-FI" sz="3200" dirty="0" err="1"/>
              <a:t>https://discuss.urssi.us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>
              <a:spcBef>
                <a:spcPct val="20000"/>
              </a:spcBef>
              <a:tabLst>
                <a:tab pos="222250" algn="l"/>
              </a:tabLst>
              <a:defRPr/>
            </a:pPr>
            <a:endParaRPr lang="en-US" sz="3200" dirty="0"/>
          </a:p>
        </p:txBody>
      </p:sp>
      <p:pic>
        <p:nvPicPr>
          <p:cNvPr id="2" name="Picture 1" descr="Screen Shot 2018-07-24 at 6.36.43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121" y="3871362"/>
            <a:ext cx="5967220" cy="237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40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524000" y="0"/>
            <a:ext cx="9144000" cy="836712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solidFill>
                  <a:prstClr val="white"/>
                </a:solidFill>
                <a:latin typeface="Calibri"/>
              </a:rPr>
              <a:t>H</a:t>
            </a:r>
            <a:r>
              <a:rPr lang="en-US" sz="3600" dirty="0">
                <a:solidFill>
                  <a:prstClr val="white"/>
                </a:solidFill>
                <a:latin typeface="Calibri"/>
              </a:rPr>
              <a:t>o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w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to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C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onnect</a:t>
            </a:r>
            <a:endParaRPr lang="de-DE" sz="36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sp>
        <p:nvSpPr>
          <p:cNvPr id="12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pic>
        <p:nvPicPr>
          <p:cNvPr id="9" name="Picture 8" descr="URSSI-TRANS-CROPP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062" y="6323471"/>
            <a:ext cx="1983336" cy="522262"/>
          </a:xfrm>
          <a:prstGeom prst="rect">
            <a:avLst/>
          </a:prstGeom>
        </p:spPr>
      </p:pic>
      <p:sp>
        <p:nvSpPr>
          <p:cNvPr id="7" name="Inhaltsplatzhalter 7"/>
          <p:cNvSpPr txBox="1">
            <a:spLocks/>
          </p:cNvSpPr>
          <p:nvPr/>
        </p:nvSpPr>
        <p:spPr>
          <a:xfrm>
            <a:off x="1631504" y="836712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Website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Materials</a:t>
            </a:r>
            <a:r>
              <a:rPr lang="fi-FI" sz="3200" dirty="0"/>
              <a:t> https://github.com/si2-</a:t>
            </a:r>
            <a:r>
              <a:rPr lang="fi-FI" sz="3200" dirty="0"/>
              <a:t>urssi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Blog</a:t>
            </a:r>
            <a:r>
              <a:rPr lang="fi-FI" sz="3200" dirty="0"/>
              <a:t> </a:t>
            </a:r>
            <a:r>
              <a:rPr lang="fi-FI" sz="3200" dirty="0" err="1"/>
              <a:t>posts</a:t>
            </a:r>
            <a:r>
              <a:rPr lang="fi-FI" sz="3200" dirty="0"/>
              <a:t> </a:t>
            </a:r>
            <a:r>
              <a:rPr lang="de-DE" sz="3200" dirty="0"/>
              <a:t>http://</a:t>
            </a:r>
            <a:r>
              <a:rPr lang="de-DE" sz="3200" dirty="0" err="1"/>
              <a:t>urssi.us</a:t>
            </a:r>
            <a:r>
              <a:rPr lang="de-DE" sz="3200" dirty="0"/>
              <a:t>/</a:t>
            </a:r>
            <a:r>
              <a:rPr lang="de-DE" sz="3200" dirty="0" err="1"/>
              <a:t>blog</a:t>
            </a:r>
            <a:r>
              <a:rPr lang="de-DE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de-DE" sz="3200" dirty="0"/>
              <a:t>Mailing </a:t>
            </a:r>
            <a:r>
              <a:rPr lang="de-DE" sz="3200" dirty="0" err="1"/>
              <a:t>list</a:t>
            </a:r>
            <a:r>
              <a:rPr lang="de-DE" sz="3200" dirty="0"/>
              <a:t>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Discuss</a:t>
            </a:r>
            <a:r>
              <a:rPr lang="fi-FI" sz="3200" dirty="0"/>
              <a:t> </a:t>
            </a:r>
            <a:r>
              <a:rPr lang="fi-FI" sz="3200" dirty="0" err="1"/>
              <a:t>https://discuss.urssi.us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Twitter</a:t>
            </a:r>
            <a:r>
              <a:rPr lang="fi-FI" sz="3200" dirty="0"/>
              <a:t> </a:t>
            </a:r>
            <a:r>
              <a:rPr lang="de-DE" sz="3200" dirty="0"/>
              <a:t>https://</a:t>
            </a:r>
            <a:r>
              <a:rPr lang="de-DE" sz="3200" dirty="0" err="1"/>
              <a:t>twitter.com</a:t>
            </a:r>
            <a:r>
              <a:rPr lang="de-DE" sz="3200" dirty="0"/>
              <a:t>/</a:t>
            </a:r>
            <a:r>
              <a:rPr lang="de-DE" sz="3200" dirty="0"/>
              <a:t>si2urssi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fi-FI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>
              <a:spcBef>
                <a:spcPct val="20000"/>
              </a:spcBef>
              <a:tabLst>
                <a:tab pos="222250" algn="l"/>
              </a:tabLst>
              <a:defRPr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7523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524000" y="0"/>
            <a:ext cx="9144000" cy="836712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solidFill>
                  <a:prstClr val="white"/>
                </a:solidFill>
                <a:latin typeface="Calibri"/>
              </a:rPr>
              <a:t>H</a:t>
            </a:r>
            <a:r>
              <a:rPr lang="en-US" sz="3600" dirty="0">
                <a:solidFill>
                  <a:prstClr val="white"/>
                </a:solidFill>
                <a:latin typeface="Calibri"/>
              </a:rPr>
              <a:t>o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w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 err="1">
                <a:solidFill>
                  <a:prstClr val="white"/>
                </a:solidFill>
                <a:latin typeface="Calibri"/>
              </a:rPr>
              <a:t>to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 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C</a:t>
            </a:r>
            <a:r>
              <a:rPr lang="de-DE" sz="3600" dirty="0">
                <a:solidFill>
                  <a:prstClr val="white"/>
                </a:solidFill>
                <a:latin typeface="Calibri"/>
              </a:rPr>
              <a:t>onnect</a:t>
            </a:r>
            <a:endParaRPr lang="de-DE" sz="36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sp>
        <p:nvSpPr>
          <p:cNvPr id="12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pic>
        <p:nvPicPr>
          <p:cNvPr id="9" name="Picture 8" descr="URSSI-TRANS-CROPP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062" y="6323471"/>
            <a:ext cx="1983336" cy="522262"/>
          </a:xfrm>
          <a:prstGeom prst="rect">
            <a:avLst/>
          </a:prstGeom>
        </p:spPr>
      </p:pic>
      <p:sp>
        <p:nvSpPr>
          <p:cNvPr id="7" name="Inhaltsplatzhalter 7"/>
          <p:cNvSpPr txBox="1">
            <a:spLocks/>
          </p:cNvSpPr>
          <p:nvPr/>
        </p:nvSpPr>
        <p:spPr>
          <a:xfrm>
            <a:off x="1631504" y="836712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Website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Materials</a:t>
            </a:r>
            <a:r>
              <a:rPr lang="fi-FI" sz="3200" dirty="0"/>
              <a:t> https://github.com/si2-</a:t>
            </a:r>
            <a:r>
              <a:rPr lang="fi-FI" sz="3200" dirty="0"/>
              <a:t>urssi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Blog</a:t>
            </a:r>
            <a:r>
              <a:rPr lang="fi-FI" sz="3200" dirty="0"/>
              <a:t> </a:t>
            </a:r>
            <a:r>
              <a:rPr lang="fi-FI" sz="3200" dirty="0" err="1"/>
              <a:t>posts</a:t>
            </a:r>
            <a:r>
              <a:rPr lang="fi-FI" sz="3200" dirty="0"/>
              <a:t> </a:t>
            </a:r>
            <a:r>
              <a:rPr lang="de-DE" sz="3200" dirty="0"/>
              <a:t>http://</a:t>
            </a:r>
            <a:r>
              <a:rPr lang="de-DE" sz="3200" dirty="0" err="1"/>
              <a:t>urssi.us</a:t>
            </a:r>
            <a:r>
              <a:rPr lang="de-DE" sz="3200" dirty="0"/>
              <a:t>/</a:t>
            </a:r>
            <a:r>
              <a:rPr lang="de-DE" sz="3200" dirty="0" err="1"/>
              <a:t>blog</a:t>
            </a:r>
            <a:r>
              <a:rPr lang="de-DE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de-DE" sz="3200" dirty="0"/>
              <a:t>Mailing </a:t>
            </a:r>
            <a:r>
              <a:rPr lang="de-DE" sz="3200" dirty="0" err="1"/>
              <a:t>list</a:t>
            </a:r>
            <a:r>
              <a:rPr lang="de-DE" sz="3200" dirty="0"/>
              <a:t>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Discuss</a:t>
            </a:r>
            <a:r>
              <a:rPr lang="fi-FI" sz="3200" dirty="0"/>
              <a:t> </a:t>
            </a:r>
            <a:r>
              <a:rPr lang="fi-FI" sz="3200" dirty="0" err="1"/>
              <a:t>https://discuss.urssi.us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Twitter</a:t>
            </a:r>
            <a:r>
              <a:rPr lang="fi-FI" sz="3200" dirty="0"/>
              <a:t> </a:t>
            </a:r>
            <a:r>
              <a:rPr lang="de-DE" sz="3200" dirty="0"/>
              <a:t>https://</a:t>
            </a:r>
            <a:r>
              <a:rPr lang="de-DE" sz="3200" dirty="0" err="1"/>
              <a:t>twitter.com</a:t>
            </a:r>
            <a:r>
              <a:rPr lang="de-DE" sz="3200" dirty="0"/>
              <a:t>/</a:t>
            </a:r>
            <a:r>
              <a:rPr lang="de-DE" sz="3200" dirty="0"/>
              <a:t>si2urssi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fi-FI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>
              <a:spcBef>
                <a:spcPct val="20000"/>
              </a:spcBef>
              <a:tabLst>
                <a:tab pos="222250" algn="l"/>
              </a:tabLst>
              <a:defRPr/>
            </a:pPr>
            <a:endParaRPr lang="en-US" sz="3200" dirty="0"/>
          </a:p>
        </p:txBody>
      </p:sp>
      <p:pic>
        <p:nvPicPr>
          <p:cNvPr id="2" name="Picture 1" descr="Screen Shot 2018-10-23 at 7.56.43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96531"/>
            <a:ext cx="9144000" cy="404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1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1524000" y="0"/>
            <a:ext cx="9144000" cy="836712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prstClr val="white"/>
                </a:solidFill>
                <a:latin typeface="Calibri"/>
              </a:rPr>
              <a:t>Thanks!</a:t>
            </a:r>
            <a:endParaRPr lang="de-DE" sz="36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sp>
        <p:nvSpPr>
          <p:cNvPr id="12" name="Inhaltsplatzhalter 7"/>
          <p:cNvSpPr txBox="1">
            <a:spLocks/>
          </p:cNvSpPr>
          <p:nvPr/>
        </p:nvSpPr>
        <p:spPr>
          <a:xfrm>
            <a:off x="1679448" y="899120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endParaRPr lang="en-US" sz="2800" dirty="0">
              <a:solidFill>
                <a:srgbClr val="1F497D">
                  <a:lumMod val="75000"/>
                </a:srgbClr>
              </a:solidFill>
              <a:latin typeface="Calibri"/>
            </a:endParaRPr>
          </a:p>
        </p:txBody>
      </p:sp>
      <p:pic>
        <p:nvPicPr>
          <p:cNvPr id="9" name="Picture 8" descr="URSSI-TRANS-CROPPE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062" y="6323471"/>
            <a:ext cx="1983336" cy="522262"/>
          </a:xfrm>
          <a:prstGeom prst="rect">
            <a:avLst/>
          </a:prstGeom>
        </p:spPr>
      </p:pic>
      <p:sp>
        <p:nvSpPr>
          <p:cNvPr id="7" name="Inhaltsplatzhalter 7"/>
          <p:cNvSpPr txBox="1">
            <a:spLocks/>
          </p:cNvSpPr>
          <p:nvPr/>
        </p:nvSpPr>
        <p:spPr>
          <a:xfrm>
            <a:off x="1631504" y="836712"/>
            <a:ext cx="8836152" cy="54102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en-US" sz="3200" dirty="0"/>
              <a:t>Website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Materials</a:t>
            </a:r>
            <a:r>
              <a:rPr lang="fi-FI" sz="3200" dirty="0"/>
              <a:t> https://github.com/si2-</a:t>
            </a:r>
            <a:r>
              <a:rPr lang="fi-FI" sz="3200" dirty="0"/>
              <a:t>urssi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Blog</a:t>
            </a:r>
            <a:r>
              <a:rPr lang="fi-FI" sz="3200" dirty="0"/>
              <a:t> </a:t>
            </a:r>
            <a:r>
              <a:rPr lang="fi-FI" sz="3200" dirty="0" err="1"/>
              <a:t>posts</a:t>
            </a:r>
            <a:r>
              <a:rPr lang="fi-FI" sz="3200" dirty="0"/>
              <a:t> </a:t>
            </a:r>
            <a:r>
              <a:rPr lang="de-DE" sz="3200" dirty="0"/>
              <a:t>http://</a:t>
            </a:r>
            <a:r>
              <a:rPr lang="de-DE" sz="3200" dirty="0" err="1"/>
              <a:t>urssi.us</a:t>
            </a:r>
            <a:r>
              <a:rPr lang="de-DE" sz="3200" dirty="0"/>
              <a:t>/</a:t>
            </a:r>
            <a:r>
              <a:rPr lang="de-DE" sz="3200" dirty="0" err="1"/>
              <a:t>blog</a:t>
            </a:r>
            <a:r>
              <a:rPr lang="de-DE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de-DE" sz="3200" dirty="0"/>
              <a:t>Mailing </a:t>
            </a:r>
            <a:r>
              <a:rPr lang="de-DE" sz="3200" dirty="0" err="1"/>
              <a:t>list</a:t>
            </a:r>
            <a:r>
              <a:rPr lang="de-DE" sz="3200" dirty="0"/>
              <a:t> </a:t>
            </a:r>
            <a:r>
              <a:rPr lang="fi-FI" sz="3200" dirty="0" err="1"/>
              <a:t>http://urssi.us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Discuss</a:t>
            </a:r>
            <a:r>
              <a:rPr lang="fi-FI" sz="3200" dirty="0"/>
              <a:t> </a:t>
            </a:r>
            <a:r>
              <a:rPr lang="fi-FI" sz="3200" dirty="0" err="1"/>
              <a:t>https://discuss.urssi.us</a:t>
            </a:r>
            <a:r>
              <a:rPr lang="fi-FI" sz="3200" dirty="0"/>
              <a:t>/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fi-FI" sz="3200" dirty="0" err="1"/>
              <a:t>Twitter</a:t>
            </a:r>
            <a:r>
              <a:rPr lang="fi-FI" sz="3200" dirty="0"/>
              <a:t> </a:t>
            </a:r>
            <a:r>
              <a:rPr lang="de-DE" sz="3200" dirty="0"/>
              <a:t>https://</a:t>
            </a:r>
            <a:r>
              <a:rPr lang="de-DE" sz="3200" dirty="0" err="1"/>
              <a:t>twitter.com</a:t>
            </a:r>
            <a:r>
              <a:rPr lang="de-DE" sz="3200" dirty="0"/>
              <a:t>/</a:t>
            </a:r>
            <a:r>
              <a:rPr lang="de-DE" sz="3200" dirty="0"/>
              <a:t>si2urssi</a:t>
            </a: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r>
              <a:rPr lang="de-DE" sz="3200" dirty="0"/>
              <a:t>Workshops </a:t>
            </a:r>
            <a:r>
              <a:rPr lang="en-US" sz="3200" dirty="0"/>
              <a:t>http://</a:t>
            </a:r>
            <a:r>
              <a:rPr lang="en-US" sz="3200" dirty="0" err="1"/>
              <a:t>urssi.us</a:t>
            </a:r>
            <a:r>
              <a:rPr lang="en-US" sz="3200" dirty="0"/>
              <a:t>/workshops/</a:t>
            </a:r>
            <a:endParaRPr lang="de-DE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fi-FI" sz="3200" dirty="0"/>
          </a:p>
          <a:p>
            <a:pPr algn="ctr">
              <a:spcBef>
                <a:spcPct val="20000"/>
              </a:spcBef>
              <a:tabLst>
                <a:tab pos="222250" algn="l"/>
              </a:tabLst>
              <a:defRPr/>
            </a:pPr>
            <a:r>
              <a:rPr lang="fi-FI" sz="3200" b="1" dirty="0" err="1">
                <a:solidFill>
                  <a:srgbClr val="FF0000"/>
                </a:solidFill>
              </a:rPr>
              <a:t>Please</a:t>
            </a:r>
            <a:r>
              <a:rPr lang="fi-FI" sz="3200" b="1" dirty="0">
                <a:solidFill>
                  <a:srgbClr val="FF0000"/>
                </a:solidFill>
              </a:rPr>
              <a:t> join us </a:t>
            </a:r>
            <a:r>
              <a:rPr lang="fi-FI" sz="3200" b="1" dirty="0" err="1">
                <a:solidFill>
                  <a:srgbClr val="FF0000"/>
                </a:solidFill>
              </a:rPr>
              <a:t>forming</a:t>
            </a:r>
            <a:r>
              <a:rPr lang="fi-FI" sz="3200" b="1" dirty="0">
                <a:solidFill>
                  <a:srgbClr val="FF0000"/>
                </a:solidFill>
              </a:rPr>
              <a:t> a vision for the </a:t>
            </a:r>
            <a:r>
              <a:rPr lang="fi-FI" sz="3200" b="1" dirty="0" err="1">
                <a:solidFill>
                  <a:srgbClr val="FF0000"/>
                </a:solidFill>
              </a:rPr>
              <a:t>implementation</a:t>
            </a:r>
            <a:r>
              <a:rPr lang="fi-FI" sz="3200" b="1" dirty="0">
                <a:solidFill>
                  <a:srgbClr val="FF0000"/>
                </a:solidFill>
              </a:rPr>
              <a:t> of URSSI!</a:t>
            </a:r>
            <a:br>
              <a:rPr lang="fi-FI" sz="3200" b="1" dirty="0">
                <a:solidFill>
                  <a:srgbClr val="FF0000"/>
                </a:solidFill>
              </a:rPr>
            </a:br>
            <a:endParaRPr lang="fi-FI" sz="3200" b="1" dirty="0">
              <a:solidFill>
                <a:srgbClr val="FF0000"/>
              </a:solidFill>
            </a:endParaRPr>
          </a:p>
          <a:p>
            <a:pPr algn="ctr">
              <a:spcBef>
                <a:spcPct val="20000"/>
              </a:spcBef>
              <a:tabLst>
                <a:tab pos="222250" algn="l"/>
              </a:tabLst>
              <a:defRPr/>
            </a:pPr>
            <a:r>
              <a:rPr lang="fi-FI" sz="3200" b="1" dirty="0" err="1">
                <a:solidFill>
                  <a:srgbClr val="FF0000"/>
                </a:solidFill>
              </a:rPr>
              <a:t>We</a:t>
            </a:r>
            <a:r>
              <a:rPr lang="fi-FI" sz="3200" b="1" dirty="0">
                <a:solidFill>
                  <a:srgbClr val="FF0000"/>
                </a:solidFill>
              </a:rPr>
              <a:t> </a:t>
            </a:r>
            <a:r>
              <a:rPr lang="fi-FI" sz="3200" b="1" dirty="0" err="1">
                <a:solidFill>
                  <a:srgbClr val="FF0000"/>
                </a:solidFill>
              </a:rPr>
              <a:t>are</a:t>
            </a:r>
            <a:r>
              <a:rPr lang="fi-FI" sz="3200" b="1" dirty="0">
                <a:solidFill>
                  <a:srgbClr val="FF0000"/>
                </a:solidFill>
              </a:rPr>
              <a:t> </a:t>
            </a:r>
            <a:r>
              <a:rPr lang="fi-FI" sz="3200" b="1" dirty="0" err="1">
                <a:solidFill>
                  <a:srgbClr val="FF0000"/>
                </a:solidFill>
              </a:rPr>
              <a:t>also</a:t>
            </a:r>
            <a:r>
              <a:rPr lang="fi-FI" sz="3200" b="1" dirty="0">
                <a:solidFill>
                  <a:srgbClr val="FF0000"/>
                </a:solidFill>
              </a:rPr>
              <a:t> </a:t>
            </a:r>
            <a:r>
              <a:rPr lang="fi-FI" sz="3200" b="1" dirty="0" err="1">
                <a:solidFill>
                  <a:srgbClr val="FF0000"/>
                </a:solidFill>
              </a:rPr>
              <a:t>happy</a:t>
            </a:r>
            <a:r>
              <a:rPr lang="fi-FI" sz="3200" b="1" dirty="0">
                <a:solidFill>
                  <a:srgbClr val="FF0000"/>
                </a:solidFill>
              </a:rPr>
              <a:t> to </a:t>
            </a:r>
            <a:r>
              <a:rPr lang="fi-FI" sz="3200" b="1" dirty="0" err="1">
                <a:solidFill>
                  <a:srgbClr val="FF0000"/>
                </a:solidFill>
              </a:rPr>
              <a:t>give</a:t>
            </a:r>
            <a:r>
              <a:rPr lang="fi-FI" sz="3200" b="1" dirty="0">
                <a:solidFill>
                  <a:srgbClr val="FF0000"/>
                </a:solidFill>
              </a:rPr>
              <a:t> </a:t>
            </a:r>
            <a:r>
              <a:rPr lang="fi-FI" sz="3200" b="1" dirty="0" err="1">
                <a:solidFill>
                  <a:srgbClr val="FF0000"/>
                </a:solidFill>
              </a:rPr>
              <a:t>presentations</a:t>
            </a:r>
            <a:r>
              <a:rPr lang="fi-FI" sz="3200" b="1" dirty="0">
                <a:solidFill>
                  <a:srgbClr val="FF0000"/>
                </a:solidFill>
              </a:rPr>
              <a:t> at </a:t>
            </a:r>
            <a:r>
              <a:rPr lang="fi-FI" sz="3200" b="1" dirty="0" err="1">
                <a:solidFill>
                  <a:srgbClr val="FF0000"/>
                </a:solidFill>
              </a:rPr>
              <a:t>your</a:t>
            </a:r>
            <a:r>
              <a:rPr lang="fi-FI" sz="3200" b="1" dirty="0">
                <a:solidFill>
                  <a:srgbClr val="FF0000"/>
                </a:solidFill>
              </a:rPr>
              <a:t> </a:t>
            </a:r>
            <a:r>
              <a:rPr lang="fi-FI" sz="3200" b="1" dirty="0" err="1">
                <a:solidFill>
                  <a:srgbClr val="FF0000"/>
                </a:solidFill>
              </a:rPr>
              <a:t>events</a:t>
            </a:r>
            <a:r>
              <a:rPr lang="fi-FI" sz="3200" b="1" dirty="0">
                <a:solidFill>
                  <a:srgbClr val="FF0000"/>
                </a:solidFill>
              </a:rPr>
              <a:t>!</a:t>
            </a:r>
            <a:endParaRPr lang="fi-FI" sz="3200" b="1" dirty="0">
              <a:solidFill>
                <a:srgbClr val="FF0000"/>
              </a:solidFill>
            </a:endParaRPr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 marL="457200" indent="-457200">
              <a:spcBef>
                <a:spcPct val="20000"/>
              </a:spcBef>
              <a:buFont typeface="Arial"/>
              <a:buChar char="•"/>
              <a:tabLst>
                <a:tab pos="222250" algn="l"/>
              </a:tabLst>
              <a:defRPr/>
            </a:pPr>
            <a:endParaRPr lang="en-US" sz="3200" dirty="0"/>
          </a:p>
          <a:p>
            <a:pPr>
              <a:spcBef>
                <a:spcPct val="20000"/>
              </a:spcBef>
              <a:tabLst>
                <a:tab pos="222250" algn="l"/>
              </a:tabLst>
              <a:defRPr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1095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CBF12B2-1C86-B54F-86AE-4FA574092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CE6F-D9CB-4ADC-ABE9-3EADDBF4F4B5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2D8A2D7-1AAF-C746-ABC2-DC60B4B4DD7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F90FF80-FB27-E547-9CAF-27F9DCC05DBC}"/>
              </a:ext>
            </a:extLst>
          </p:cNvPr>
          <p:cNvSpPr txBox="1"/>
          <p:nvPr/>
        </p:nvSpPr>
        <p:spPr>
          <a:xfrm>
            <a:off x="5253039" y="23088"/>
            <a:ext cx="4929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899 Responses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xmlns="" id="{5F22129D-DEFA-D94F-817E-2FEE4AE30ED8}"/>
              </a:ext>
            </a:extLst>
          </p:cNvPr>
          <p:cNvGraphicFramePr/>
          <p:nvPr>
            <p:extLst/>
          </p:nvPr>
        </p:nvGraphicFramePr>
        <p:xfrm>
          <a:off x="1621631" y="2825888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xmlns="" id="{9F3710B4-B250-1542-B5FD-FC6D44A0112B}"/>
              </a:ext>
            </a:extLst>
          </p:cNvPr>
          <p:cNvGraphicFramePr/>
          <p:nvPr>
            <p:extLst/>
          </p:nvPr>
        </p:nvGraphicFramePr>
        <p:xfrm>
          <a:off x="4669631" y="793888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xmlns="" id="{6D0A2276-57DF-884C-BD7C-436DBECB4C82}"/>
              </a:ext>
            </a:extLst>
          </p:cNvPr>
          <p:cNvGraphicFramePr/>
          <p:nvPr>
            <p:extLst/>
          </p:nvPr>
        </p:nvGraphicFramePr>
        <p:xfrm>
          <a:off x="1524000" y="1397000"/>
          <a:ext cx="9144000" cy="5461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xmlns="" id="{F13B99DB-0F4B-1846-8C83-A399F317E163}"/>
              </a:ext>
            </a:extLst>
          </p:cNvPr>
          <p:cNvGraphicFramePr/>
          <p:nvPr>
            <p:extLst/>
          </p:nvPr>
        </p:nvGraphicFramePr>
        <p:xfrm>
          <a:off x="3487342" y="2611437"/>
          <a:ext cx="7100887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xmlns="" id="{92ED5A8C-E338-0E47-B6C5-B894207382B2}"/>
              </a:ext>
            </a:extLst>
          </p:cNvPr>
          <p:cNvGraphicFramePr/>
          <p:nvPr>
            <p:extLst/>
          </p:nvPr>
        </p:nvGraphicFramePr>
        <p:xfrm>
          <a:off x="1524000" y="716101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823479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Graphic spid="6" grpId="0">
        <p:bldAsOne/>
      </p:bldGraphic>
      <p:bldGraphic spid="6" grpId="1">
        <p:bldAsOne/>
      </p:bldGraphic>
      <p:bldGraphic spid="7" grpId="0">
        <p:bldAsOne/>
      </p:bldGraphic>
      <p:bldGraphic spid="7" grpId="1">
        <p:bldAsOne/>
      </p:bldGraphic>
      <p:bldGraphic spid="9" grpId="0">
        <p:bldAsOne/>
      </p:bldGraphic>
      <p:bldGraphic spid="9" grpId="1">
        <p:bldAsOne/>
      </p:bldGraphic>
      <p:bldGraphic spid="10" grpId="0">
        <p:bldAsOne/>
      </p:bldGraphic>
      <p:bldGraphic spid="10" grpId="1">
        <p:bldAsOne/>
      </p:bldGraphic>
      <p:bldGraphic spid="11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3B0CA2A-A081-2B49-9C19-1E6E1A5DC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CE6F-D9CB-4ADC-ABE9-3EADDBF4F4B5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37388DC-428C-8148-A227-51F9D81607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78A021D-B85C-5343-8504-BCBCDAFC08A7}"/>
              </a:ext>
            </a:extLst>
          </p:cNvPr>
          <p:cNvSpPr txBox="1"/>
          <p:nvPr/>
        </p:nvSpPr>
        <p:spPr>
          <a:xfrm>
            <a:off x="3024188" y="4016772"/>
            <a:ext cx="58945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http://</a:t>
            </a:r>
            <a:r>
              <a:rPr lang="en-US" sz="4400" b="1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urssi.us</a:t>
            </a:r>
            <a:r>
              <a:rPr lang="en-US" sz="4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/survey</a:t>
            </a:r>
          </a:p>
        </p:txBody>
      </p:sp>
    </p:spTree>
    <p:extLst>
      <p:ext uri="{BB962C8B-B14F-4D97-AF65-F5344CB8AC3E}">
        <p14:creationId xmlns:p14="http://schemas.microsoft.com/office/powerpoint/2010/main" val="122867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Ethnography + URSSI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Chicago Workshop</a:t>
            </a:r>
          </a:p>
          <a:p>
            <a:r>
              <a:rPr lang="en-US" dirty="0" smtClean="0"/>
              <a:t>October 23,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592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Ethnography + URSSI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Ethnographers of </a:t>
            </a:r>
            <a:r>
              <a:rPr lang="en-US" b="1" dirty="0" smtClean="0"/>
              <a:t>institutions</a:t>
            </a:r>
            <a:r>
              <a:rPr lang="en-US" dirty="0" smtClean="0"/>
              <a:t> are interested in the lived experience of people working together to </a:t>
            </a:r>
            <a:r>
              <a:rPr lang="en-US" b="1" dirty="0" smtClean="0"/>
              <a:t>build</a:t>
            </a:r>
            <a:r>
              <a:rPr lang="en-US" dirty="0" smtClean="0"/>
              <a:t> and </a:t>
            </a:r>
            <a:r>
              <a:rPr lang="en-US" b="1" dirty="0" smtClean="0"/>
              <a:t>maintain </a:t>
            </a:r>
            <a:r>
              <a:rPr lang="en-US" dirty="0" smtClean="0"/>
              <a:t>social relations for goal directed work </a:t>
            </a:r>
            <a:r>
              <a:rPr lang="mr-IN" dirty="0" smtClean="0"/>
              <a:t>…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We ask: </a:t>
            </a:r>
            <a:endParaRPr lang="en-US" b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mr-IN" b="1" dirty="0" smtClean="0"/>
              <a:t>…</a:t>
            </a:r>
            <a:r>
              <a:rPr lang="en-US" dirty="0"/>
              <a:t>H</a:t>
            </a:r>
            <a:r>
              <a:rPr lang="en-US" dirty="0" smtClean="0"/>
              <a:t>ow social relations are formed through </a:t>
            </a:r>
            <a:r>
              <a:rPr lang="en-US" b="1" dirty="0" smtClean="0"/>
              <a:t>shared artifacts </a:t>
            </a:r>
            <a:r>
              <a:rPr lang="en-US" dirty="0" smtClean="0"/>
              <a:t>(</a:t>
            </a:r>
            <a:r>
              <a:rPr lang="en-US" dirty="0" err="1" smtClean="0"/>
              <a:t>e.g.software</a:t>
            </a:r>
            <a:r>
              <a:rPr lang="en-US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mr-IN" dirty="0" smtClean="0"/>
              <a:t>…</a:t>
            </a:r>
            <a:r>
              <a:rPr lang="en-US" dirty="0"/>
              <a:t>H</a:t>
            </a:r>
            <a:r>
              <a:rPr lang="en-US" dirty="0" smtClean="0"/>
              <a:t>ow</a:t>
            </a:r>
            <a:r>
              <a:rPr lang="en-US" b="1" dirty="0" smtClean="0"/>
              <a:t> </a:t>
            </a:r>
            <a:r>
              <a:rPr lang="en-US" dirty="0" smtClean="0"/>
              <a:t>shared artifacts </a:t>
            </a:r>
            <a:r>
              <a:rPr lang="en-US" b="1" dirty="0" smtClean="0"/>
              <a:t>structure</a:t>
            </a:r>
            <a:r>
              <a:rPr lang="en-US" dirty="0" smtClean="0"/>
              <a:t> institutional forms</a:t>
            </a:r>
            <a:endParaRPr lang="en-US" b="1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...</a:t>
            </a:r>
            <a:r>
              <a:rPr lang="en-US" dirty="0"/>
              <a:t>H</a:t>
            </a:r>
            <a:r>
              <a:rPr lang="en-US" dirty="0" smtClean="0"/>
              <a:t>ow institutional forms are </a:t>
            </a:r>
            <a:r>
              <a:rPr lang="en-US" b="1" dirty="0" smtClean="0"/>
              <a:t>sustained</a:t>
            </a:r>
            <a:r>
              <a:rPr lang="en-US" dirty="0" smtClean="0"/>
              <a:t> as they adjust to external and internal pressures of maintaining social relations</a:t>
            </a:r>
          </a:p>
        </p:txBody>
      </p:sp>
      <p:pic>
        <p:nvPicPr>
          <p:cNvPr id="6" name="Picture 5" descr="http://urssi.us/img/small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1632" y="347191"/>
            <a:ext cx="704335" cy="285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Ethnography + URSSI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Infinite and Finite institutional forms</a:t>
            </a:r>
            <a:r>
              <a:rPr lang="mr-IN" dirty="0" smtClean="0"/>
              <a:t>…</a:t>
            </a:r>
            <a:r>
              <a:rPr lang="en-US" dirty="0" smtClean="0"/>
              <a:t> comes from the work of religious scholar James </a:t>
            </a:r>
            <a:r>
              <a:rPr lang="en-US" dirty="0" err="1" smtClean="0"/>
              <a:t>Carse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 smtClean="0"/>
              <a:t>Finite</a:t>
            </a:r>
            <a:r>
              <a:rPr lang="en-US" dirty="0" smtClean="0"/>
              <a:t> institutional forms “</a:t>
            </a:r>
            <a:r>
              <a:rPr lang="mr-IN" dirty="0" smtClean="0"/>
              <a:t>…</a:t>
            </a:r>
            <a:r>
              <a:rPr lang="en-US" dirty="0" smtClean="0"/>
              <a:t>use instrumental activities </a:t>
            </a:r>
            <a:r>
              <a:rPr lang="mr-IN" dirty="0" smtClean="0"/>
              <a:t>–</a:t>
            </a:r>
            <a:r>
              <a:rPr lang="en-US" dirty="0" smtClean="0"/>
              <a:t> such as sports or politics - in which the participants obey rules, </a:t>
            </a:r>
            <a:r>
              <a:rPr lang="en-US" b="1" dirty="0" smtClean="0"/>
              <a:t>recognize boundaries </a:t>
            </a:r>
            <a:r>
              <a:rPr lang="en-US" dirty="0" smtClean="0"/>
              <a:t>and have definitive ends (winners and losers).”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 smtClean="0"/>
              <a:t>Infinite</a:t>
            </a:r>
            <a:r>
              <a:rPr lang="en-US" dirty="0" smtClean="0"/>
              <a:t> institutional forms “</a:t>
            </a:r>
            <a:r>
              <a:rPr lang="mr-IN" dirty="0" smtClean="0"/>
              <a:t>…</a:t>
            </a:r>
            <a:r>
              <a:rPr lang="en-US" dirty="0" smtClean="0"/>
              <a:t>use a range of activities </a:t>
            </a:r>
            <a:r>
              <a:rPr lang="en-US" b="1" dirty="0" smtClean="0"/>
              <a:t>to play with boundaries</a:t>
            </a:r>
            <a:r>
              <a:rPr lang="en-US" dirty="0" smtClean="0"/>
              <a:t> and exists solely for the purpose of continuing the state of the institution.”</a:t>
            </a:r>
            <a:endParaRPr lang="en-US" dirty="0"/>
          </a:p>
        </p:txBody>
      </p:sp>
      <p:pic>
        <p:nvPicPr>
          <p:cNvPr id="4" name="Picture 3" descr="http://urssi.us/img/small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1632" y="347191"/>
            <a:ext cx="704335" cy="285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116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Ethnography + URSSI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My ethnographic work for URSSI is to observe these two different institutional forms and understand how we might be support their goals and social relations 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b="1" dirty="0" smtClean="0"/>
              <a:t>Finite</a:t>
            </a:r>
            <a:r>
              <a:rPr lang="en-US" dirty="0" smtClean="0"/>
              <a:t> institutions that might engage with URSSI</a:t>
            </a:r>
          </a:p>
          <a:p>
            <a:pPr lvl="1"/>
            <a:r>
              <a:rPr lang="en-US" dirty="0" smtClean="0"/>
              <a:t>Software is created for specific purpose, for a limited amount of time, to achieve a short-term goal </a:t>
            </a:r>
          </a:p>
          <a:p>
            <a:pPr lvl="1"/>
            <a:r>
              <a:rPr lang="en-US" dirty="0" smtClean="0"/>
              <a:t>Examples : </a:t>
            </a:r>
            <a:r>
              <a:rPr lang="en-US" b="1" dirty="0" smtClean="0"/>
              <a:t>RAPID or EAGER </a:t>
            </a:r>
            <a:r>
              <a:rPr lang="en-US" dirty="0" smtClean="0"/>
              <a:t>awards at NSF (currently observing 2 cases) </a:t>
            </a:r>
          </a:p>
          <a:p>
            <a:endParaRPr lang="en-US" dirty="0"/>
          </a:p>
          <a:p>
            <a:r>
              <a:rPr lang="en-US" b="1" dirty="0" smtClean="0"/>
              <a:t>Infinite</a:t>
            </a:r>
            <a:r>
              <a:rPr lang="en-US" dirty="0" smtClean="0"/>
              <a:t> institutions that might engage with URSSI </a:t>
            </a:r>
          </a:p>
          <a:p>
            <a:pPr lvl="1"/>
            <a:r>
              <a:rPr lang="en-US" dirty="0" smtClean="0"/>
              <a:t>Software is created for a broad discipline / domain to further a research paradigm, has unique long-term needs to remain accessible and useable within (or beyond) that paradigm </a:t>
            </a:r>
          </a:p>
          <a:p>
            <a:pPr lvl="1"/>
            <a:r>
              <a:rPr lang="en-US" dirty="0" smtClean="0"/>
              <a:t>Examples: Other </a:t>
            </a:r>
            <a:r>
              <a:rPr lang="en-US" b="1" dirty="0" smtClean="0"/>
              <a:t>SI2 institutes</a:t>
            </a:r>
            <a:r>
              <a:rPr lang="en-US" dirty="0" smtClean="0"/>
              <a:t>, </a:t>
            </a:r>
            <a:r>
              <a:rPr lang="en-US" b="1" dirty="0" smtClean="0"/>
              <a:t>Career Awards</a:t>
            </a:r>
            <a:r>
              <a:rPr lang="en-US" dirty="0" smtClean="0"/>
              <a:t>, Discipline specific ‘platforms’ or </a:t>
            </a:r>
            <a:r>
              <a:rPr lang="en-US" b="1" dirty="0" smtClean="0"/>
              <a:t>infrastructures</a:t>
            </a:r>
            <a:r>
              <a:rPr lang="en-US" dirty="0" smtClean="0"/>
              <a:t> ( currently observing 1 case) </a:t>
            </a:r>
          </a:p>
        </p:txBody>
      </p:sp>
      <p:pic>
        <p:nvPicPr>
          <p:cNvPr id="4" name="Picture 3" descr="http://urssi.us/img/small_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1632" y="347191"/>
            <a:ext cx="704335" cy="285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209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Ethnography + URSSI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results from this work can we expect to inform the ultimate design of URSSI? </a:t>
            </a:r>
          </a:p>
          <a:p>
            <a:endParaRPr lang="en-US" dirty="0"/>
          </a:p>
          <a:p>
            <a:pPr lvl="1"/>
            <a:r>
              <a:rPr lang="en-US" b="1" dirty="0" smtClean="0"/>
              <a:t>Description</a:t>
            </a:r>
            <a:r>
              <a:rPr lang="en-US" dirty="0" smtClean="0"/>
              <a:t> of lived experiences of the three cases under current observation </a:t>
            </a:r>
          </a:p>
          <a:p>
            <a:pPr lvl="2"/>
            <a:r>
              <a:rPr lang="en-US" dirty="0" smtClean="0"/>
              <a:t>What are unique challenges to finite vs infinite institutions as they both build and maintain software that is of value to broader scientific community?</a:t>
            </a:r>
          </a:p>
          <a:p>
            <a:pPr lvl="2"/>
            <a:endParaRPr lang="en-US" dirty="0" smtClean="0"/>
          </a:p>
          <a:p>
            <a:pPr lvl="1"/>
            <a:r>
              <a:rPr lang="en-US" b="1" dirty="0" smtClean="0"/>
              <a:t>Requirements</a:t>
            </a:r>
            <a:r>
              <a:rPr lang="en-US" dirty="0" smtClean="0"/>
              <a:t> for supporting institutions that struggle with</a:t>
            </a:r>
            <a:r>
              <a:rPr lang="mr-IN" dirty="0" smtClean="0"/>
              <a:t>…</a:t>
            </a:r>
            <a:endParaRPr lang="en-US" dirty="0" smtClean="0"/>
          </a:p>
          <a:p>
            <a:pPr lvl="2"/>
            <a:r>
              <a:rPr lang="en-US" i="1" dirty="0" smtClean="0"/>
              <a:t>Boundaries</a:t>
            </a:r>
            <a:r>
              <a:rPr lang="en-US" dirty="0" smtClean="0"/>
              <a:t> of sustainability (how to keep work going, how to transition from one form to another, seek formal and informal rules to structure work, etc.)  </a:t>
            </a:r>
            <a:endParaRPr lang="en-US" dirty="0"/>
          </a:p>
        </p:txBody>
      </p:sp>
      <p:pic>
        <p:nvPicPr>
          <p:cNvPr id="4" name="Picture 3" descr="http://urssi.us/img/small_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1632" y="347191"/>
            <a:ext cx="704335" cy="285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438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 flipV="1">
            <a:off x="1524000" y="6165304"/>
            <a:ext cx="9144000" cy="45719"/>
          </a:xfrm>
        </p:spPr>
        <p:txBody>
          <a:bodyPr>
            <a:normAutofit fontScale="25000" lnSpcReduction="20000"/>
          </a:bodyPr>
          <a:lstStyle/>
          <a:p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24000" y="1301751"/>
            <a:ext cx="9144000" cy="555625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The Conceptualization of URSSI </a:t>
            </a:r>
            <a:r>
              <a:rPr lang="mr-IN" sz="4400" dirty="0"/>
              <a:t>–</a:t>
            </a:r>
            <a:r>
              <a:rPr lang="en-US" sz="4400" dirty="0"/>
              <a:t> </a:t>
            </a:r>
            <a:r>
              <a:rPr lang="en-US" sz="4400" dirty="0"/>
              <a:t/>
            </a:r>
            <a:br>
              <a:rPr lang="en-US" sz="4400" dirty="0"/>
            </a:br>
            <a:r>
              <a:rPr lang="en-US" sz="4400" dirty="0"/>
              <a:t>Community Engagement and Exchange</a:t>
            </a:r>
          </a:p>
          <a:p>
            <a:pPr algn="ctr"/>
            <a:endParaRPr lang="en-US" sz="4400" dirty="0"/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Sandra </a:t>
            </a:r>
            <a:r>
              <a:rPr lang="en-US" sz="2800" dirty="0" err="1">
                <a:solidFill>
                  <a:schemeClr val="bg1"/>
                </a:solidFill>
              </a:rPr>
              <a:t>Gesing</a:t>
            </a:r>
            <a:endParaRPr lang="tr-TR" sz="2800" dirty="0">
              <a:solidFill>
                <a:schemeClr val="bg1"/>
              </a:solidFill>
            </a:endParaRPr>
          </a:p>
          <a:p>
            <a:pPr algn="ctr"/>
            <a:r>
              <a:rPr lang="tr-TR" sz="2800" dirty="0" err="1">
                <a:solidFill>
                  <a:schemeClr val="bg1"/>
                </a:solidFill>
              </a:rPr>
              <a:t>sandra.gesing@nd.edu</a:t>
            </a:r>
            <a:endParaRPr lang="tr-TR" sz="2800" dirty="0">
              <a:solidFill>
                <a:schemeClr val="bg1"/>
              </a:solidFill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October 23, 2018</a:t>
            </a:r>
          </a:p>
          <a:p>
            <a:pPr algn="ctr"/>
            <a:r>
              <a:rPr lang="en-US" sz="4400" dirty="0"/>
              <a:t> </a:t>
            </a:r>
            <a:endParaRPr lang="en-US" sz="4400" dirty="0"/>
          </a:p>
        </p:txBody>
      </p:sp>
      <p:pic>
        <p:nvPicPr>
          <p:cNvPr id="14" name="Picture 13" descr="crc_logo_white_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5562" y="6073091"/>
            <a:ext cx="1763688" cy="681959"/>
          </a:xfrm>
          <a:prstGeom prst="rect">
            <a:avLst/>
          </a:prstGeom>
        </p:spPr>
      </p:pic>
      <p:pic>
        <p:nvPicPr>
          <p:cNvPr id="15" name="Picture 14" descr="ND_mark_white_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100" y="6165303"/>
            <a:ext cx="2520280" cy="589746"/>
          </a:xfrm>
          <a:prstGeom prst="rect">
            <a:avLst/>
          </a:prstGeom>
        </p:spPr>
      </p:pic>
      <p:pic>
        <p:nvPicPr>
          <p:cNvPr id="6" name="Picture 5" descr="URSSI-TRANS-CROPPE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24" y="302568"/>
            <a:ext cx="3039075" cy="80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7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915</Words>
  <Application>Microsoft Macintosh PowerPoint</Application>
  <PresentationFormat>Widescreen</PresentationFormat>
  <Paragraphs>138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Ethnography + URSSI</vt:lpstr>
      <vt:lpstr>Ethnography + URSSI</vt:lpstr>
      <vt:lpstr>Ethnography + URSSI</vt:lpstr>
      <vt:lpstr>Ethnography + URSSI </vt:lpstr>
      <vt:lpstr>Ethnography + URSSI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Weber</dc:creator>
  <cp:lastModifiedBy>Nicholas Weber</cp:lastModifiedBy>
  <cp:revision>11</cp:revision>
  <dcterms:created xsi:type="dcterms:W3CDTF">2018-10-23T11:15:05Z</dcterms:created>
  <dcterms:modified xsi:type="dcterms:W3CDTF">2018-10-23T14:00:37Z</dcterms:modified>
</cp:coreProperties>
</file>

<file path=docProps/thumbnail.jpeg>
</file>